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sldIdLst>
    <p:sldId id="257" r:id="rId2"/>
    <p:sldId id="258" r:id="rId3"/>
    <p:sldId id="259" r:id="rId4"/>
    <p:sldId id="260" r:id="rId5"/>
    <p:sldId id="265" r:id="rId6"/>
    <p:sldId id="268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27" clrIdx="0"/>
  <p:cmAuthor id="1" name="Kevin Gotchet" initials="KG" lastIdx="9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E4701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90" y="-22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6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12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baseline="0" dirty="0" smtClean="0">
                <a:solidFill>
                  <a:srgbClr val="E4701E"/>
                </a:solidFill>
                <a:latin typeface="Trade Gothic LT Std Cn" pitchFamily="34" charset="0"/>
              </a:rPr>
              <a:t>T</a:t>
            </a:r>
            <a:r>
              <a:rPr lang="en-US" sz="1600" b="1" dirty="0" smtClean="0">
                <a:solidFill>
                  <a:srgbClr val="E4701E"/>
                </a:solidFill>
              </a:rPr>
              <a:t>HIRD-PARTY COSTS AND BENEFITS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12-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EDITION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2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4762"/>
            <a:ext cx="8229600" cy="871332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Market Failure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676400"/>
            <a:ext cx="7772400" cy="3886200"/>
          </a:xfrm>
        </p:spPr>
        <p:txBody>
          <a:bodyPr>
            <a:normAutofit/>
          </a:bodyPr>
          <a:lstStyle/>
          <a:p>
            <a:r>
              <a:rPr lang="en-US" sz="2800" dirty="0"/>
              <a:t>Market prices usually reflect the benefits and</a:t>
            </a:r>
            <a:r>
              <a:rPr lang="en-US" sz="2800" dirty="0" smtClean="0"/>
              <a:t> costs </a:t>
            </a:r>
            <a:r>
              <a:rPr lang="en-US" sz="2800" dirty="0"/>
              <a:t>received by the producers and consumers involved in an exchange.  </a:t>
            </a:r>
          </a:p>
          <a:p>
            <a:r>
              <a:rPr lang="en-US" sz="2800" dirty="0" smtClean="0"/>
              <a:t>A kind of </a:t>
            </a:r>
            <a:r>
              <a:rPr lang="en-US" sz="2800" b="1" i="1" dirty="0" smtClean="0"/>
              <a:t>market </a:t>
            </a:r>
            <a:r>
              <a:rPr lang="en-US" sz="2800" b="1" i="1" dirty="0"/>
              <a:t>failure </a:t>
            </a:r>
            <a:r>
              <a:rPr lang="en-US" sz="2800" dirty="0"/>
              <a:t>occurs </a:t>
            </a:r>
            <a:r>
              <a:rPr lang="en-US" sz="2800" dirty="0" smtClean="0"/>
              <a:t>when market </a:t>
            </a:r>
            <a:r>
              <a:rPr lang="en-US" sz="2800" dirty="0"/>
              <a:t>prices </a:t>
            </a:r>
            <a:r>
              <a:rPr lang="en-US" sz="2800" dirty="0" smtClean="0"/>
              <a:t>DO NOT reflect </a:t>
            </a:r>
            <a:r>
              <a:rPr lang="en-US" sz="2800" dirty="0"/>
              <a:t>all the costs and all the benefits </a:t>
            </a:r>
            <a:r>
              <a:rPr lang="en-US" sz="2800" dirty="0" smtClean="0"/>
              <a:t>involved.</a:t>
            </a:r>
          </a:p>
          <a:p>
            <a:r>
              <a:rPr lang="en-US" sz="2800" dirty="0" smtClean="0"/>
              <a:t>This type of market </a:t>
            </a:r>
            <a:r>
              <a:rPr lang="en-US" sz="2800" dirty="0"/>
              <a:t>failure is </a:t>
            </a:r>
            <a:r>
              <a:rPr lang="en-US" sz="2800" dirty="0" smtClean="0"/>
              <a:t>called</a:t>
            </a:r>
            <a:br>
              <a:rPr lang="en-US" sz="2800" dirty="0" smtClean="0"/>
            </a:br>
            <a:r>
              <a:rPr lang="en-US" sz="2800" dirty="0" smtClean="0"/>
              <a:t>an </a:t>
            </a:r>
            <a:r>
              <a:rPr lang="en-US" sz="2800" b="1" i="1" dirty="0" smtClean="0"/>
              <a:t>externality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320327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10621"/>
            <a:ext cx="8229600" cy="795132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Externalities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71600"/>
            <a:ext cx="7924800" cy="4724400"/>
          </a:xfrm>
        </p:spPr>
        <p:txBody>
          <a:bodyPr>
            <a:noAutofit/>
          </a:bodyPr>
          <a:lstStyle/>
          <a:p>
            <a:r>
              <a:rPr lang="en-US" sz="2800" b="1" dirty="0" smtClean="0"/>
              <a:t>Externalities</a:t>
            </a:r>
            <a:r>
              <a:rPr lang="en-US" sz="2800" dirty="0" smtClean="0"/>
              <a:t> exist when some of the costs or benefits associated with the production or consumption of a product "spill over" to third parties, who do not produce or pay to consume the product.</a:t>
            </a:r>
          </a:p>
          <a:p>
            <a:r>
              <a:rPr lang="en-US" sz="2800" b="1" dirty="0" smtClean="0"/>
              <a:t>Negative externalities </a:t>
            </a:r>
            <a:r>
              <a:rPr lang="en-US" sz="2800" dirty="0" smtClean="0"/>
              <a:t>are costs paid by someone who does not produce or pay to consume a product.</a:t>
            </a:r>
          </a:p>
          <a:p>
            <a:pPr lvl="1"/>
            <a:r>
              <a:rPr lang="en-US" sz="2400" dirty="0" smtClean="0"/>
              <a:t>Examples?</a:t>
            </a:r>
          </a:p>
          <a:p>
            <a:pPr>
              <a:spcBef>
                <a:spcPts val="0"/>
              </a:spcBef>
              <a:buNone/>
            </a:pPr>
            <a:r>
              <a:rPr lang="en-US" sz="2400" dirty="0" smtClean="0"/>
              <a:t>	</a:t>
            </a:r>
            <a:r>
              <a:rPr lang="en-US" sz="2400" i="1" dirty="0" smtClean="0"/>
              <a:t>Cigarette smoking: secondhand smoke; health costs</a:t>
            </a:r>
            <a:endParaRPr lang="en-US" sz="4100" dirty="0"/>
          </a:p>
        </p:txBody>
      </p:sp>
    </p:spTree>
    <p:extLst>
      <p:ext uri="{BB962C8B-B14F-4D97-AF65-F5344CB8AC3E}">
        <p14:creationId xmlns:p14="http://schemas.microsoft.com/office/powerpoint/2010/main" xmlns="" val="1569993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3753"/>
            <a:ext cx="8229600" cy="718932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Externalities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828800"/>
            <a:ext cx="7239000" cy="3810000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Positive externalities </a:t>
            </a:r>
            <a:r>
              <a:rPr lang="en-US" sz="2800" dirty="0" smtClean="0"/>
              <a:t>are benefits enjoyed by someone who does not produce or pay to consume a product.</a:t>
            </a:r>
          </a:p>
          <a:p>
            <a:pPr lvl="1"/>
            <a:r>
              <a:rPr lang="en-US" sz="2400" dirty="0" smtClean="0"/>
              <a:t>Examples?</a:t>
            </a:r>
          </a:p>
          <a:p>
            <a:pPr marL="346075" indent="0">
              <a:buNone/>
            </a:pPr>
            <a:r>
              <a:rPr lang="en-US" sz="2400" i="1" dirty="0" smtClean="0"/>
              <a:t>Education: society benefits from increased        productivity; less crime; lower rates of poverty; etc.</a:t>
            </a:r>
          </a:p>
        </p:txBody>
      </p:sp>
    </p:spTree>
    <p:extLst>
      <p:ext uri="{BB962C8B-B14F-4D97-AF65-F5344CB8AC3E}">
        <p14:creationId xmlns:p14="http://schemas.microsoft.com/office/powerpoint/2010/main" xmlns="" val="138797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81000"/>
            <a:ext cx="8229600" cy="901372"/>
          </a:xfrm>
        </p:spPr>
        <p:txBody>
          <a:bodyPr>
            <a:noAutofit/>
          </a:bodyPr>
          <a:lstStyle/>
          <a:p>
            <a:r>
              <a:rPr lang="en-US" cap="none" dirty="0" smtClean="0"/>
              <a:t>Positive or Negative Externalities</a:t>
            </a:r>
            <a:endParaRPr lang="en-US" cap="none" dirty="0"/>
          </a:p>
        </p:txBody>
      </p:sp>
      <p:sp>
        <p:nvSpPr>
          <p:cNvPr id="6" name="TextBox 5"/>
          <p:cNvSpPr txBox="1"/>
          <p:nvPr/>
        </p:nvSpPr>
        <p:spPr>
          <a:xfrm>
            <a:off x="723900" y="1676401"/>
            <a:ext cx="7505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itchFamily="34" charset="0"/>
              <a:buChar char="•"/>
            </a:pPr>
            <a:r>
              <a:rPr lang="en-US" sz="2800" dirty="0" smtClean="0"/>
              <a:t>Driving a car on crowded highway?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3899" y="2523373"/>
            <a:ext cx="75057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itchFamily="34" charset="0"/>
              <a:buChar char="•"/>
            </a:pPr>
            <a:r>
              <a:rPr lang="en-US" sz="2800" dirty="0" smtClean="0"/>
              <a:t>Apartment dwellers who buy fire alarms or fire extinguishers?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3898" y="3801230"/>
            <a:ext cx="76581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itchFamily="34" charset="0"/>
              <a:buChar char="•"/>
            </a:pPr>
            <a:r>
              <a:rPr lang="en-US" sz="2800" dirty="0" smtClean="0"/>
              <a:t>Neighbor playing loud music while you study?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" y="4648200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itchFamily="34" charset="0"/>
              <a:buChar char="•"/>
            </a:pPr>
            <a:r>
              <a:rPr lang="en-US" sz="2800" dirty="0" smtClean="0"/>
              <a:t>New landscaping in neighbor’s yard?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200" y="2133600"/>
            <a:ext cx="563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9250" lvl="1"/>
            <a:r>
              <a:rPr lang="en-US" sz="2400" i="1" dirty="0" smtClean="0"/>
              <a:t>Negative: exhaust fumes, etc.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23899" y="3424535"/>
            <a:ext cx="6057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i="1" dirty="0" smtClean="0"/>
              <a:t>Positive: other dwellers benefit </a:t>
            </a:r>
            <a:endParaRPr lang="en-GB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723898" y="4262735"/>
            <a:ext cx="7581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i="1" dirty="0" smtClean="0"/>
              <a:t>Negative: you bear cost of not concentrating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5100935"/>
            <a:ext cx="784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1175" lvl="1"/>
            <a:r>
              <a:rPr lang="en-US" sz="2400" i="1" dirty="0" smtClean="0"/>
              <a:t>Positive: increases value of houses in neighborhood.</a:t>
            </a:r>
          </a:p>
        </p:txBody>
      </p:sp>
    </p:spTree>
    <p:extLst>
      <p:ext uri="{BB962C8B-B14F-4D97-AF65-F5344CB8AC3E}">
        <p14:creationId xmlns:p14="http://schemas.microsoft.com/office/powerpoint/2010/main" xmlns="" val="897171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1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4800"/>
            <a:ext cx="9144000" cy="1066800"/>
          </a:xfrm>
        </p:spPr>
        <p:txBody>
          <a:bodyPr>
            <a:noAutofit/>
          </a:bodyPr>
          <a:lstStyle/>
          <a:p>
            <a:r>
              <a:rPr lang="en-US" cap="none" dirty="0" smtClean="0"/>
              <a:t>Activity 12.2: Externalities Worksheet</a:t>
            </a:r>
            <a:endParaRPr lang="en-US" cap="none" dirty="0"/>
          </a:p>
        </p:txBody>
      </p:sp>
      <p:sp>
        <p:nvSpPr>
          <p:cNvPr id="12" name="TextBox 11"/>
          <p:cNvSpPr txBox="1"/>
          <p:nvPr/>
        </p:nvSpPr>
        <p:spPr>
          <a:xfrm>
            <a:off x="1828800" y="2069068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Price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702312" y="5406642"/>
            <a:ext cx="2595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Quantity (Tons of Steel</a:t>
            </a:r>
            <a:r>
              <a:rPr lang="en-US" dirty="0"/>
              <a:t>)</a:t>
            </a:r>
            <a:endParaRPr lang="en-US" dirty="0" smtClean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546356" y="2173813"/>
            <a:ext cx="0" cy="3276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546356" y="5450413"/>
            <a:ext cx="3733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86000" y="5386009"/>
            <a:ext cx="381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133600" y="3669268"/>
            <a:ext cx="381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2698756" y="2173813"/>
            <a:ext cx="3733800" cy="304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774956" y="2554813"/>
            <a:ext cx="3505200" cy="2667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324600" y="2526268"/>
            <a:ext cx="501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6477000" y="4975443"/>
            <a:ext cx="501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453597" y="5478958"/>
            <a:ext cx="501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Q</a:t>
            </a:r>
            <a:endParaRPr lang="en-US" sz="2000" dirty="0"/>
          </a:p>
        </p:txBody>
      </p:sp>
      <p:cxnSp>
        <p:nvCxnSpPr>
          <p:cNvPr id="22" name="Straight Connector 21"/>
          <p:cNvCxnSpPr/>
          <p:nvPr/>
        </p:nvCxnSpPr>
        <p:spPr>
          <a:xfrm>
            <a:off x="4664078" y="3812113"/>
            <a:ext cx="0" cy="163830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2546356" y="3812113"/>
            <a:ext cx="2117722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H="1">
            <a:off x="2927356" y="1716613"/>
            <a:ext cx="2819400" cy="2171700"/>
          </a:xfrm>
          <a:prstGeom prst="line">
            <a:avLst/>
          </a:prstGeom>
          <a:ln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778512" y="1563469"/>
            <a:ext cx="501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E4701E"/>
                </a:solidFill>
              </a:rPr>
              <a:t>S</a:t>
            </a:r>
            <a:r>
              <a:rPr lang="en-US" sz="2000" baseline="30000" dirty="0" smtClean="0">
                <a:solidFill>
                  <a:srgbClr val="E4701E"/>
                </a:solidFill>
              </a:rPr>
              <a:t>1</a:t>
            </a:r>
            <a:endParaRPr lang="en-US" sz="2000" baseline="30000" dirty="0">
              <a:solidFill>
                <a:srgbClr val="E4701E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057400" y="3011389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</a:t>
            </a:r>
            <a:r>
              <a:rPr lang="en-US" baseline="30000" dirty="0" smtClean="0"/>
              <a:t>1</a:t>
            </a:r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3873179" y="3183463"/>
            <a:ext cx="0" cy="2266950"/>
          </a:xfrm>
          <a:prstGeom prst="line">
            <a:avLst/>
          </a:prstGeom>
          <a:ln>
            <a:solidFill>
              <a:srgbClr val="E4701E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662698" y="5478958"/>
            <a:ext cx="5016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Q</a:t>
            </a:r>
            <a:r>
              <a:rPr lang="en-US" sz="2000" baseline="30000" dirty="0" smtClean="0"/>
              <a:t>1</a:t>
            </a:r>
            <a:endParaRPr lang="en-US" sz="2000" baseline="30000" dirty="0"/>
          </a:p>
        </p:txBody>
      </p:sp>
      <p:cxnSp>
        <p:nvCxnSpPr>
          <p:cNvPr id="27" name="Straight Connector 26"/>
          <p:cNvCxnSpPr/>
          <p:nvPr/>
        </p:nvCxnSpPr>
        <p:spPr>
          <a:xfrm flipH="1">
            <a:off x="2563497" y="3183463"/>
            <a:ext cx="1309682" cy="1"/>
          </a:xfrm>
          <a:prstGeom prst="line">
            <a:avLst/>
          </a:prstGeom>
          <a:ln>
            <a:solidFill>
              <a:srgbClr val="E4701E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54975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81000"/>
            <a:ext cx="9144000" cy="947532"/>
          </a:xfrm>
        </p:spPr>
        <p:txBody>
          <a:bodyPr>
            <a:noAutofit/>
          </a:bodyPr>
          <a:lstStyle/>
          <a:p>
            <a:r>
              <a:rPr lang="en-US" cap="none" dirty="0" smtClean="0"/>
              <a:t>Activity 12.2: Externalities Worksheet</a:t>
            </a:r>
            <a:endParaRPr lang="en-US" cap="none" dirty="0"/>
          </a:p>
        </p:txBody>
      </p:sp>
      <p:grpSp>
        <p:nvGrpSpPr>
          <p:cNvPr id="33" name="Group 32"/>
          <p:cNvGrpSpPr/>
          <p:nvPr/>
        </p:nvGrpSpPr>
        <p:grpSpPr>
          <a:xfrm>
            <a:off x="1676400" y="1600200"/>
            <a:ext cx="7181555" cy="4044827"/>
            <a:chOff x="1676400" y="1600200"/>
            <a:chExt cx="7181555" cy="4044827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2391379" y="1987427"/>
              <a:ext cx="0" cy="3276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2391379" y="5264027"/>
              <a:ext cx="37338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086579" y="5187827"/>
              <a:ext cx="381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010379" y="3435227"/>
              <a:ext cx="381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676400" y="1905000"/>
              <a:ext cx="6495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Price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667979" y="5264027"/>
              <a:ext cx="31899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Quantity (Years of Education)</a:t>
              </a:r>
              <a:endParaRPr lang="en-US" dirty="0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2543779" y="1987427"/>
              <a:ext cx="3733800" cy="3048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2619979" y="2368427"/>
              <a:ext cx="3505200" cy="2667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6125179" y="2292227"/>
              <a:ext cx="5016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S</a:t>
              </a:r>
              <a:endParaRPr lang="en-US" sz="20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277579" y="4730627"/>
              <a:ext cx="5016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D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336720" y="5244917"/>
              <a:ext cx="5016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Q</a:t>
              </a:r>
              <a:endParaRPr lang="en-US" sz="2000" dirty="0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4509101" y="3625727"/>
              <a:ext cx="0" cy="163830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2391379" y="3625727"/>
              <a:ext cx="2117722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1905000" y="2825627"/>
              <a:ext cx="486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</a:t>
              </a:r>
              <a:r>
                <a:rPr lang="en-US" baseline="30000" dirty="0" smtClean="0"/>
                <a:t>1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134579" y="5244917"/>
              <a:ext cx="5016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Q</a:t>
              </a:r>
              <a:r>
                <a:rPr lang="en-US" sz="2000" baseline="30000" dirty="0" smtClean="0"/>
                <a:t>1</a:t>
              </a:r>
              <a:endParaRPr lang="en-US" sz="2000" baseline="30000" dirty="0"/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3706615" y="1600200"/>
              <a:ext cx="2841622" cy="2514600"/>
            </a:xfrm>
            <a:prstGeom prst="line">
              <a:avLst/>
            </a:prstGeom>
            <a:ln>
              <a:solidFill>
                <a:srgbClr val="E4701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6506179" y="3797117"/>
              <a:ext cx="6274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>
                  <a:solidFill>
                    <a:srgbClr val="E4701E"/>
                  </a:solidFill>
                </a:rPr>
                <a:t>D</a:t>
              </a:r>
              <a:r>
                <a:rPr lang="en-US" sz="2000" baseline="30000" dirty="0" smtClean="0">
                  <a:solidFill>
                    <a:srgbClr val="E4701E"/>
                  </a:solidFill>
                </a:rPr>
                <a:t>1</a:t>
              </a:r>
              <a:endParaRPr lang="en-US" sz="2000" baseline="30000" dirty="0">
                <a:solidFill>
                  <a:srgbClr val="E4701E"/>
                </a:solidFill>
              </a:endParaRPr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5312373" y="3024312"/>
              <a:ext cx="0" cy="2239715"/>
            </a:xfrm>
            <a:prstGeom prst="line">
              <a:avLst/>
            </a:prstGeom>
            <a:ln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H="1">
              <a:off x="2391379" y="3026276"/>
              <a:ext cx="2920994" cy="0"/>
            </a:xfrm>
            <a:prstGeom prst="line">
              <a:avLst/>
            </a:prstGeom>
            <a:ln>
              <a:solidFill>
                <a:srgbClr val="E4701E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75950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</TotalTime>
  <Words>250</Words>
  <Application>Microsoft Office PowerPoint</Application>
  <PresentationFormat>On-screen Show (4:3)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Trade Gothic LT Std Extended</vt:lpstr>
      <vt:lpstr>Trade Gothic LT Std Cn</vt:lpstr>
      <vt:lpstr>Trade Gothic LT Std</vt:lpstr>
      <vt:lpstr>1_HSE_Lesson01_ms-comp</vt:lpstr>
      <vt:lpstr>Market Failure</vt:lpstr>
      <vt:lpstr>Externalities</vt:lpstr>
      <vt:lpstr>Externalities</vt:lpstr>
      <vt:lpstr>Positive or Negative Externalities</vt:lpstr>
      <vt:lpstr>Activity 12.2: Externalities Worksheet</vt:lpstr>
      <vt:lpstr>Activity 12.2: Externalities Worksheet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12</dc:title>
  <dc:creator>coedefault</dc:creator>
  <cp:lastModifiedBy>Stephenv</cp:lastModifiedBy>
  <cp:revision>57</cp:revision>
  <dcterms:created xsi:type="dcterms:W3CDTF">2014-02-27T19:23:11Z</dcterms:created>
  <dcterms:modified xsi:type="dcterms:W3CDTF">2014-06-17T17:58:07Z</dcterms:modified>
</cp:coreProperties>
</file>

<file path=docProps/thumbnail.jpeg>
</file>